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302" r:id="rId5"/>
    <p:sldId id="258" r:id="rId6"/>
    <p:sldId id="283" r:id="rId7"/>
    <p:sldId id="267" r:id="rId8"/>
    <p:sldId id="266" r:id="rId9"/>
    <p:sldId id="284" r:id="rId10"/>
    <p:sldId id="259" r:id="rId11"/>
    <p:sldId id="262" r:id="rId12"/>
    <p:sldId id="270" r:id="rId13"/>
    <p:sldId id="273" r:id="rId14"/>
    <p:sldId id="272" r:id="rId15"/>
    <p:sldId id="271" r:id="rId16"/>
    <p:sldId id="274" r:id="rId17"/>
    <p:sldId id="275" r:id="rId18"/>
    <p:sldId id="276" r:id="rId19"/>
    <p:sldId id="277" r:id="rId20"/>
    <p:sldId id="280" r:id="rId21"/>
    <p:sldId id="278" r:id="rId22"/>
    <p:sldId id="281" r:id="rId23"/>
    <p:sldId id="282" r:id="rId24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5A5A5A"/>
    <a:srgbClr val="626262"/>
    <a:srgbClr val="545454"/>
    <a:srgbClr val="474747"/>
    <a:srgbClr val="3D3D3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5" autoAdjust="0"/>
    <p:restoredTop sz="94660"/>
  </p:normalViewPr>
  <p:slideViewPr>
    <p:cSldViewPr>
      <p:cViewPr varScale="1">
        <p:scale>
          <a:sx n="107" d="100"/>
          <a:sy n="107" d="100"/>
        </p:scale>
        <p:origin x="-90" y="-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déplacer la diapo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BFD5F10-99CC-47A7-AB8F-325769718602}" type="slidenum">
              <a:rPr lang="fr-FR" sz="1400" b="0" strike="noStrike" spc="-1">
                <a:latin typeface="Times New Roman"/>
              </a:rPr>
              <a:pPr algn="r"/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437F518-8F4B-44BF-BD32-12BE281ABC49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D8EC9-A4C9-4DB3-B0F4-33C43650921C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D8EC9-A4C9-4DB3-B0F4-33C43650921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1803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BFD5F10-99CC-47A7-AB8F-325769718602}" type="slidenum">
              <a:rPr lang="fr-FR" sz="1400" b="0" strike="noStrike" spc="-1" smtClean="0">
                <a:latin typeface="Times New Roman"/>
              </a:rPr>
              <a:pPr algn="r"/>
              <a:t>20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5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BFD5F10-99CC-47A7-AB8F-325769718602}" type="slidenum">
              <a:rPr lang="fr-FR" sz="1400" b="0" strike="noStrike" spc="-1" smtClean="0">
                <a:latin typeface="Times New Roman"/>
              </a:rPr>
              <a:pPr algn="r"/>
              <a:t>22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984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14BA841-1018-4183-81C4-1800A1860C20}" type="datetimeFigureOut">
              <a:rPr lang="fr-FR" smtClean="0"/>
              <a:pPr/>
              <a:t>16/06/2021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DB61AD-4C88-4889-A5DA-E310B6F0F0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1597860"/>
            <a:ext cx="7771680" cy="51086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A841-1018-4183-81C4-1800A1860C20}" type="datetimeFigureOut">
              <a:rPr lang="fr-FR" smtClean="0"/>
              <a:pPr/>
              <a:t>16/06/2021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61AD-4C88-4889-A5DA-E310B6F0F0B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411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1597860"/>
            <a:ext cx="7771680" cy="51086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3F3F3"/>
            </a:gs>
            <a:gs pos="100000">
              <a:srgbClr val="C7C7C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597860"/>
            <a:ext cx="7771680" cy="1101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3F3F3"/>
            </a:gs>
            <a:gs pos="100000">
              <a:srgbClr val="C7C7C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19.jpeg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emf"/><Relationship Id="rId3" Type="http://schemas.openxmlformats.org/officeDocument/2006/relationships/image" Target="../media/image33.jpeg"/><Relationship Id="rId7" Type="http://schemas.openxmlformats.org/officeDocument/2006/relationships/image" Target="../media/image14.emf"/><Relationship Id="rId12" Type="http://schemas.openxmlformats.org/officeDocument/2006/relationships/image" Target="../media/image37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11" Type="http://schemas.openxmlformats.org/officeDocument/2006/relationships/image" Target="../media/image36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15.jpeg"/><Relationship Id="rId1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-32004" y="669734"/>
            <a:ext cx="3285360" cy="4030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──────</a:t>
            </a: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Système de surveillance automatique de </a:t>
            </a:r>
            <a:r>
              <a:rPr lang="fr-FR" sz="2000" b="1" spc="-1" dirty="0">
                <a:solidFill>
                  <a:srgbClr val="555D99"/>
                </a:solidFill>
                <a:latin typeface="Geomanist"/>
              </a:rPr>
              <a:t>la qualité de l'eau </a:t>
            </a:r>
            <a:r>
              <a:rPr lang="fr-FR" sz="20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d'une </a:t>
            </a:r>
            <a:r>
              <a:rPr lang="fr-FR" sz="2000" b="1" spc="-1" dirty="0">
                <a:solidFill>
                  <a:srgbClr val="555D99"/>
                </a:solidFill>
                <a:latin typeface="Geomanist"/>
              </a:rPr>
              <a:t>pis</a:t>
            </a:r>
            <a:r>
              <a:rPr lang="fr-FR" sz="20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cine </a:t>
            </a:r>
            <a:endParaRPr lang="fr-F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──────</a:t>
            </a: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419872" y="2499742"/>
            <a:ext cx="2304256" cy="2088232"/>
          </a:xfrm>
          <a:prstGeom prst="flowChartInputOutput">
            <a:avLst/>
          </a:prstGeom>
          <a:blipFill rotWithShape="0">
            <a:blip r:embed="rId3" cstate="print"/>
            <a:stretch>
              <a:fillRect t="19626" b="31267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5220072" y="555526"/>
            <a:ext cx="2207064" cy="1800200"/>
          </a:xfrm>
          <a:prstGeom prst="flowChartInputOutput">
            <a:avLst/>
          </a:prstGeom>
          <a:blipFill rotWithShape="0">
            <a:blip r:embed="rId4" cstate="print"/>
            <a:stretch>
              <a:fillRect t="3180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"/>
          <p:cNvSpPr/>
          <p:nvPr/>
        </p:nvSpPr>
        <p:spPr>
          <a:xfrm>
            <a:off x="6372200" y="2571750"/>
            <a:ext cx="2430392" cy="1800200"/>
          </a:xfrm>
          <a:prstGeom prst="flowChartInputOutput">
            <a:avLst/>
          </a:prstGeom>
          <a:blipFill rotWithShape="0">
            <a:blip r:embed="rId5" cstate="print"/>
            <a:stretch>
              <a:fillRect t="17750" r="5847" b="21037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Picture 7" descr="Les Sciences de l'Ingénieur au Féminin - Lycée Jean Jaurès, Argenteuil"/>
          <p:cNvPicPr/>
          <p:nvPr/>
        </p:nvPicPr>
        <p:blipFill>
          <a:blip r:embed="rId6" cstate="print"/>
          <a:stretch/>
        </p:blipFill>
        <p:spPr>
          <a:xfrm>
            <a:off x="71280" y="37530"/>
            <a:ext cx="570960" cy="444150"/>
          </a:xfrm>
          <a:prstGeom prst="rect">
            <a:avLst/>
          </a:prstGeom>
          <a:ln>
            <a:noFill/>
          </a:ln>
        </p:spPr>
      </p:pic>
      <p:sp>
        <p:nvSpPr>
          <p:cNvPr id="87" name="CustomShape 5"/>
          <p:cNvSpPr/>
          <p:nvPr/>
        </p:nvSpPr>
        <p:spPr>
          <a:xfrm>
            <a:off x="356760" y="2944420"/>
            <a:ext cx="264240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00000"/>
              </a:lnSpc>
              <a:buClr>
                <a:srgbClr val="92D050"/>
              </a:buClr>
              <a:buFont typeface="Wingdings" charset="2"/>
              <a:buChar char=""/>
            </a:pPr>
            <a:r>
              <a:rPr lang="fr-FR" sz="1800" b="1" strike="noStrike" spc="-1" dirty="0">
                <a:solidFill>
                  <a:srgbClr val="92D050"/>
                </a:solidFill>
                <a:latin typeface="Geomanist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Léo MAGNANT</a:t>
            </a:r>
            <a:endParaRPr lang="fr-FR" sz="18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7030A0"/>
              </a:buClr>
              <a:buFont typeface="Wingdings" charset="2"/>
              <a:buChar char=""/>
            </a:pPr>
            <a:r>
              <a:rPr lang="fr-FR" sz="1800" b="1" strike="noStrike" spc="-1" dirty="0">
                <a:solidFill>
                  <a:srgbClr val="7030A0"/>
                </a:solidFill>
                <a:latin typeface="Geomanist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Baptiste HERVE</a:t>
            </a:r>
            <a:endParaRPr lang="fr-FR" sz="18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C000"/>
              </a:buClr>
              <a:buFont typeface="Wingdings" charset="2"/>
              <a:buChar char=""/>
            </a:pPr>
            <a:r>
              <a:rPr lang="fr-FR" sz="18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Adel MALKI</a:t>
            </a:r>
            <a:endParaRPr lang="fr-FR" sz="18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B0F0"/>
              </a:buClr>
              <a:buFont typeface="Wingdings" charset="2"/>
              <a:buChar char=""/>
            </a:pPr>
            <a:r>
              <a:rPr lang="fr-FR" sz="1800" b="1" strike="noStrike" spc="-1" dirty="0">
                <a:solidFill>
                  <a:srgbClr val="00B0F0"/>
                </a:solidFill>
                <a:latin typeface="Geomanist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Souleymane DIALLO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4643280" y="4607820"/>
            <a:ext cx="428040" cy="321030"/>
          </a:xfrm>
          <a:prstGeom prst="flowChartInputOutp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7"/>
          <p:cNvSpPr/>
          <p:nvPr/>
        </p:nvSpPr>
        <p:spPr>
          <a:xfrm>
            <a:off x="5357880" y="4607820"/>
            <a:ext cx="428040" cy="321030"/>
          </a:xfrm>
          <a:prstGeom prst="flowChartInputOutp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8"/>
          <p:cNvSpPr/>
          <p:nvPr/>
        </p:nvSpPr>
        <p:spPr>
          <a:xfrm>
            <a:off x="6072120" y="4607820"/>
            <a:ext cx="428040" cy="321030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9"/>
          <p:cNvSpPr/>
          <p:nvPr/>
        </p:nvSpPr>
        <p:spPr>
          <a:xfrm>
            <a:off x="6786720" y="4607820"/>
            <a:ext cx="428040" cy="321030"/>
          </a:xfrm>
          <a:prstGeom prst="flowChartInputOutp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lumMod val="75000"/>
              </a:schemeClr>
            </a:gs>
            <a:gs pos="100000">
              <a:srgbClr val="EAEAE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 rot="2808000">
            <a:off x="4908270" y="-2678806"/>
            <a:ext cx="1017360" cy="107686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"/>
          <p:cNvSpPr/>
          <p:nvPr/>
        </p:nvSpPr>
        <p:spPr>
          <a:xfrm>
            <a:off x="3500281" y="1163121"/>
            <a:ext cx="4500000" cy="305343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"/>
          <p:cNvSpPr/>
          <p:nvPr/>
        </p:nvSpPr>
        <p:spPr>
          <a:xfrm>
            <a:off x="9596" y="1287910"/>
            <a:ext cx="3142440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──────</a:t>
            </a:r>
          </a:p>
          <a:p>
            <a:pPr algn="ctr">
              <a:lnSpc>
                <a:spcPct val="100000"/>
              </a:lnSpc>
            </a:pPr>
            <a:endParaRPr lang="fr-FR" sz="2800" b="1" strike="noStrike" spc="-1" dirty="0">
              <a:solidFill>
                <a:srgbClr val="FFC000"/>
              </a:solidFill>
              <a:latin typeface="Geomanist"/>
              <a:ea typeface="DejaVu Sans"/>
            </a:endParaRPr>
          </a:p>
          <a:p>
            <a:pPr algn="ctr"/>
            <a:r>
              <a:rPr lang="fr-FR" sz="28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──────</a:t>
            </a: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0" y="2000246"/>
            <a:ext cx="328611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000" spc="-1" dirty="0">
                <a:solidFill>
                  <a:srgbClr val="555D99"/>
                </a:solidFill>
                <a:latin typeface="Geomanist"/>
                <a:ea typeface="DejaVu Sans"/>
              </a:rPr>
              <a:t>P</a:t>
            </a:r>
            <a:r>
              <a:rPr lang="fr-FR" sz="3000" b="0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artie individuelle</a:t>
            </a:r>
            <a:endParaRPr lang="fr-FR" sz="3000" b="0" strike="noStrike" spc="-1" dirty="0">
              <a:latin typeface="Arial"/>
            </a:endParaRPr>
          </a:p>
        </p:txBody>
      </p:sp>
      <p:pic>
        <p:nvPicPr>
          <p:cNvPr id="206" name="Picture 7" descr="Les Sciences de l'Ingénieur au Féminin - Lycée Jean Jaurès, Argenteuil"/>
          <p:cNvPicPr/>
          <p:nvPr/>
        </p:nvPicPr>
        <p:blipFill>
          <a:blip r:embed="rId2" cstate="print"/>
          <a:stretch/>
        </p:blipFill>
        <p:spPr>
          <a:xfrm>
            <a:off x="71280" y="37530"/>
            <a:ext cx="570960" cy="44415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4214880" y="1339470"/>
            <a:ext cx="31424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555D99"/>
                </a:solidFill>
                <a:latin typeface="Geomanist"/>
                <a:ea typeface="DejaVu Sans"/>
              </a:rPr>
              <a:t>Etudiant 1 : Léo Magnant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4143240" y="1767960"/>
            <a:ext cx="314244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Acquérir les grandeurs physiques et chimiques de la piscine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4143240" y="2518290"/>
            <a:ext cx="31424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Acquérir les températures des bassins et de l’air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3707904" y="3147814"/>
            <a:ext cx="40272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Fixer les seuils des différents paramètres 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3500640" y="3480030"/>
            <a:ext cx="45712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Transmettre les données à la Raspberry (en collaboration avec l’étudiant 3) 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pic>
        <p:nvPicPr>
          <p:cNvPr id="1026" name="Picture 2" descr="Sonde PH + interface SEN0161 DFRobot - pH | GO TRONIC">
            <a:extLst>
              <a:ext uri="{FF2B5EF4-FFF2-40B4-BE49-F238E27FC236}">
                <a16:creationId xmlns:a16="http://schemas.microsoft.com/office/drawing/2014/main" xmlns="" id="{4098B60B-D386-4F28-B64B-420D2C018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6964" y="1671994"/>
            <a:ext cx="2519681" cy="2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992589" y="537053"/>
            <a:ext cx="67687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Acquisition </a:t>
            </a:r>
            <a:r>
              <a:rPr lang="fr-FR" sz="2400" u="sng" spc="-1" dirty="0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 grandeurs physiques et chimiques de la piscine</a:t>
            </a:r>
            <a:endParaRPr lang="fr-FR" sz="2400" b="0" u="sng" strike="noStrike" spc="-1" dirty="0">
              <a:latin typeface="Arial"/>
            </a:endParaRPr>
          </a:p>
        </p:txBody>
      </p:sp>
      <p:pic>
        <p:nvPicPr>
          <p:cNvPr id="1028" name="Picture 4" descr="Projets domotiques dans la Maison Storck » Contrôle et supervision de la  piscine">
            <a:extLst>
              <a:ext uri="{FF2B5EF4-FFF2-40B4-BE49-F238E27FC236}">
                <a16:creationId xmlns:a16="http://schemas.microsoft.com/office/drawing/2014/main" xmlns="" id="{3376E77F-C83A-4370-BCE1-3C05CA78A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71994"/>
            <a:ext cx="2613277" cy="2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7641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2559DC8E-FBB6-4CA1-BC8D-9DF8CB66E3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5185" y="512372"/>
            <a:ext cx="4722860" cy="4262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460432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C1ABE704-85CF-4BFD-BBED-BB6301E12383}"/>
              </a:ext>
            </a:extLst>
          </p:cNvPr>
          <p:cNvSpPr/>
          <p:nvPr/>
        </p:nvSpPr>
        <p:spPr>
          <a:xfrm>
            <a:off x="147623" y="61422"/>
            <a:ext cx="453650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pc="-1" dirty="0">
                <a:solidFill>
                  <a:srgbClr val="FF0000"/>
                </a:solidFill>
                <a:latin typeface="Calibri"/>
              </a:rPr>
              <a:t>Code Sonde </a:t>
            </a:r>
            <a:r>
              <a:rPr lang="fr-FR" sz="2400" b="1" spc="-1" dirty="0" err="1">
                <a:solidFill>
                  <a:srgbClr val="FF0000"/>
                </a:solidFill>
                <a:latin typeface="Calibri"/>
              </a:rPr>
              <a:t>Orp</a:t>
            </a:r>
            <a:r>
              <a:rPr lang="fr-FR" sz="2400" b="1" spc="-1" dirty="0">
                <a:solidFill>
                  <a:srgbClr val="FF0000"/>
                </a:solidFill>
                <a:latin typeface="Calibri"/>
              </a:rPr>
              <a:t> redox:</a:t>
            </a:r>
            <a:endParaRPr lang="fr-FR" sz="2400" b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141031A0-1AA4-4CF7-8D5A-B7444345FB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5" y="512373"/>
            <a:ext cx="4176464" cy="42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404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20F6D467-DE1C-4857-9D37-4FCE918D75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2528" y="526883"/>
            <a:ext cx="3707904" cy="42371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460432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D0FD75FC-9AE2-43B4-9A30-790C30E0373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526883"/>
            <a:ext cx="4573016" cy="4259113"/>
          </a:xfrm>
          <a:prstGeom prst="rect">
            <a:avLst/>
          </a:prstGeom>
        </p:spPr>
      </p:pic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C1ABE704-85CF-4BFD-BBED-BB6301E12383}"/>
              </a:ext>
            </a:extLst>
          </p:cNvPr>
          <p:cNvSpPr/>
          <p:nvPr/>
        </p:nvSpPr>
        <p:spPr>
          <a:xfrm>
            <a:off x="72008" y="85676"/>
            <a:ext cx="453650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pc="-1" dirty="0">
                <a:solidFill>
                  <a:srgbClr val="FF0000"/>
                </a:solidFill>
                <a:latin typeface="Calibri"/>
              </a:rPr>
              <a:t>Code Sonde PH:</a:t>
            </a:r>
            <a:endParaRPr lang="fr-FR" sz="2400" b="1" strike="noStrike" spc="-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997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1275098" y="456381"/>
            <a:ext cx="640871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Acquisition </a:t>
            </a:r>
            <a:r>
              <a:rPr lang="fr-FR" sz="2400" u="sng" spc="-1" dirty="0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 températures des bassins et de l’air</a:t>
            </a:r>
            <a:endParaRPr lang="fr-FR" sz="2400" b="0" u="sng" strike="noStrike" spc="-1" dirty="0">
              <a:latin typeface="Arial"/>
            </a:endParaRPr>
          </a:p>
        </p:txBody>
      </p:sp>
      <p:pic>
        <p:nvPicPr>
          <p:cNvPr id="2050" name="Picture 2" descr="Sonde étanche DS18B20 - Capteurs de température | GO TRONIC">
            <a:extLst>
              <a:ext uri="{FF2B5EF4-FFF2-40B4-BE49-F238E27FC236}">
                <a16:creationId xmlns:a16="http://schemas.microsoft.com/office/drawing/2014/main" xmlns="" id="{20F5B88F-E9DB-470E-AD3B-7BA35D5C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7137" y="1419621"/>
            <a:ext cx="2862317" cy="286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art 3pin KEYES KY 015 DHT 11 DHT11 Module de capteur de température et  d'humidité Relative numérique + PCB pour Kit de démarrage bricolage |  AliExpress">
            <a:extLst>
              <a:ext uri="{FF2B5EF4-FFF2-40B4-BE49-F238E27FC236}">
                <a16:creationId xmlns:a16="http://schemas.microsoft.com/office/drawing/2014/main" xmlns="" id="{709E1FC1-709D-4E5F-8788-39ED584B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2463" y="1419622"/>
            <a:ext cx="2862318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708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460432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C1ABE704-85CF-4BFD-BBED-BB6301E12383}"/>
              </a:ext>
            </a:extLst>
          </p:cNvPr>
          <p:cNvSpPr/>
          <p:nvPr/>
        </p:nvSpPr>
        <p:spPr>
          <a:xfrm>
            <a:off x="-828600" y="91393"/>
            <a:ext cx="453650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pc="-1" dirty="0">
                <a:solidFill>
                  <a:srgbClr val="FF0000"/>
                </a:solidFill>
                <a:latin typeface="Calibri"/>
              </a:rPr>
              <a:t>Code capteur DHT 22:</a:t>
            </a:r>
            <a:endParaRPr lang="fr-FR" sz="2400" b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0FDB52E-2983-4228-9A87-44C729B5D8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83768" y="483520"/>
            <a:ext cx="4968552" cy="43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1085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460432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C1ABE704-85CF-4BFD-BBED-BB6301E12383}"/>
              </a:ext>
            </a:extLst>
          </p:cNvPr>
          <p:cNvSpPr/>
          <p:nvPr/>
        </p:nvSpPr>
        <p:spPr>
          <a:xfrm>
            <a:off x="-720588" y="73393"/>
            <a:ext cx="453650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pc="-1" dirty="0">
                <a:solidFill>
                  <a:srgbClr val="FF0000"/>
                </a:solidFill>
                <a:latin typeface="Calibri"/>
              </a:rPr>
              <a:t>Code capteur DS18B20:</a:t>
            </a:r>
            <a:endParaRPr lang="fr-FR" sz="2400" b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3430" y="500048"/>
            <a:ext cx="5174652" cy="428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1243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1763688" y="581775"/>
            <a:ext cx="597666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Fixer les seuils des différents paramètres</a:t>
            </a:r>
            <a:endParaRPr lang="fr-FR" sz="2400" b="0" u="sng" strike="noStrike" spc="-1" dirty="0">
              <a:latin typeface="Arial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01934E4D-1693-4DEC-9D07-717251A271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9593" y="1900335"/>
            <a:ext cx="4032448" cy="1730623"/>
          </a:xfrm>
          <a:prstGeom prst="rect">
            <a:avLst/>
          </a:prstGeom>
        </p:spPr>
      </p:pic>
      <p:sp>
        <p:nvSpPr>
          <p:cNvPr id="11" name="CustomShape 6">
            <a:extLst>
              <a:ext uri="{FF2B5EF4-FFF2-40B4-BE49-F238E27FC236}">
                <a16:creationId xmlns:a16="http://schemas.microsoft.com/office/drawing/2014/main" xmlns="" id="{331C08C0-4FA0-42B9-BB41-07AF40326A6D}"/>
              </a:ext>
            </a:extLst>
          </p:cNvPr>
          <p:cNvSpPr/>
          <p:nvPr/>
        </p:nvSpPr>
        <p:spPr>
          <a:xfrm>
            <a:off x="-684584" y="1358880"/>
            <a:ext cx="453650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i="1" strike="noStrike" spc="-1" dirty="0">
                <a:solidFill>
                  <a:srgbClr val="FF0000"/>
                </a:solidFill>
                <a:latin typeface="Calibri"/>
              </a:rPr>
              <a:t>Fixation du PH:</a:t>
            </a:r>
            <a:endParaRPr lang="fr-FR" i="1" strike="noStrike" spc="-1" dirty="0">
              <a:solidFill>
                <a:srgbClr val="FF0000"/>
              </a:solidFill>
              <a:latin typeface="Arial"/>
            </a:endParaRPr>
          </a:p>
        </p:txBody>
      </p:sp>
      <p:cxnSp>
        <p:nvCxnSpPr>
          <p:cNvPr id="3" name="Connecteur : en arc 2">
            <a:extLst>
              <a:ext uri="{FF2B5EF4-FFF2-40B4-BE49-F238E27FC236}">
                <a16:creationId xmlns:a16="http://schemas.microsoft.com/office/drawing/2014/main" xmlns="" id="{2A5EB47E-6A54-4492-9AC1-0EBD4126EE8D}"/>
              </a:ext>
            </a:extLst>
          </p:cNvPr>
          <p:cNvCxnSpPr>
            <a:cxnSpLocks/>
          </p:cNvCxnSpPr>
          <p:nvPr/>
        </p:nvCxnSpPr>
        <p:spPr>
          <a:xfrm rot="5400000">
            <a:off x="209883" y="2072690"/>
            <a:ext cx="1235402" cy="144016"/>
          </a:xfrm>
          <a:prstGeom prst="curvedConnector4">
            <a:avLst>
              <a:gd name="adj1" fmla="val -47"/>
              <a:gd name="adj2" fmla="val 2587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xmlns="" id="{6D76B727-7EDC-4E00-8327-AD9B3AAC050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55576" y="2762399"/>
            <a:ext cx="144017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stomShape 6">
            <a:extLst>
              <a:ext uri="{FF2B5EF4-FFF2-40B4-BE49-F238E27FC236}">
                <a16:creationId xmlns:a16="http://schemas.microsoft.com/office/drawing/2014/main" xmlns="" id="{A845B0D2-4C68-438E-9F1D-F3E3681E68B8}"/>
              </a:ext>
            </a:extLst>
          </p:cNvPr>
          <p:cNvSpPr/>
          <p:nvPr/>
        </p:nvSpPr>
        <p:spPr>
          <a:xfrm>
            <a:off x="4010754" y="1358880"/>
            <a:ext cx="453650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i="1" strike="noStrike" spc="-1" dirty="0">
                <a:solidFill>
                  <a:srgbClr val="FF0000"/>
                </a:solidFill>
                <a:latin typeface="Calibri"/>
              </a:rPr>
              <a:t>Fixation de la température:</a:t>
            </a:r>
            <a:endParaRPr lang="fr-FR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D0140C8-5498-472A-B0A1-CAEC3F3390E6}"/>
              </a:ext>
            </a:extLst>
          </p:cNvPr>
          <p:cNvSpPr txBox="1"/>
          <p:nvPr/>
        </p:nvSpPr>
        <p:spPr>
          <a:xfrm>
            <a:off x="5292080" y="2059786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le capteur DHT 22</a:t>
            </a:r>
            <a:r>
              <a:rPr lang="fr-F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Température ambiante =  27 ° C</a:t>
            </a:r>
          </a:p>
          <a:p>
            <a:r>
              <a:rPr lang="fr-FR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Hygrométrie = 50 ~ 70 %</a:t>
            </a:r>
          </a:p>
          <a:p>
            <a:endParaRPr lang="fr-FR" sz="1400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libri" panose="020F0502020204030204" pitchFamily="34" charset="0"/>
              </a:rPr>
              <a:t>Pour la sonde DS18B20:</a:t>
            </a:r>
          </a:p>
          <a:p>
            <a:r>
              <a:rPr lang="fr-FR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Température du bassin = 28 </a:t>
            </a:r>
            <a:r>
              <a:rPr lang="fr-FR" sz="14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° </a:t>
            </a:r>
            <a:r>
              <a:rPr lang="fr-FR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xmlns="" val="133920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1700303" y="441389"/>
            <a:ext cx="574339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Fixer les seuils des différents paramètres</a:t>
            </a:r>
            <a:endParaRPr lang="fr-FR" sz="2400" b="0" u="sng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xmlns="" id="{331C08C0-4FA0-42B9-BB41-07AF40326A6D}"/>
              </a:ext>
            </a:extLst>
          </p:cNvPr>
          <p:cNvSpPr/>
          <p:nvPr/>
        </p:nvSpPr>
        <p:spPr>
          <a:xfrm>
            <a:off x="275760" y="1090491"/>
            <a:ext cx="782534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i="1" strike="noStrike" spc="-1" dirty="0">
                <a:solidFill>
                  <a:srgbClr val="FF0000"/>
                </a:solidFill>
                <a:latin typeface="Calibri"/>
              </a:rPr>
              <a:t>Fixation du </a:t>
            </a:r>
            <a:r>
              <a:rPr lang="fr-FR" i="1" spc="-1" dirty="0">
                <a:solidFill>
                  <a:srgbClr val="FF0000"/>
                </a:solidFill>
                <a:latin typeface="Calibri"/>
              </a:rPr>
              <a:t>taux d’oxydoréduction pour la sonde ORP redox : </a:t>
            </a:r>
            <a:endParaRPr lang="fr-FR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D0140C8-5498-472A-B0A1-CAEC3F3390E6}"/>
              </a:ext>
            </a:extLst>
          </p:cNvPr>
          <p:cNvSpPr txBox="1"/>
          <p:nvPr/>
        </p:nvSpPr>
        <p:spPr>
          <a:xfrm>
            <a:off x="500034" y="407194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Redox </a:t>
            </a:r>
            <a:r>
              <a:rPr lang="fr-F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optimale = 650 et 750 mV (millivolts</a:t>
            </a:r>
            <a:r>
              <a:rPr lang="fr-FR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Tampons redox / ORP | Traçabilité SRM NIST, SGH | METTLER TOLEDO">
            <a:extLst>
              <a:ext uri="{FF2B5EF4-FFF2-40B4-BE49-F238E27FC236}">
                <a16:creationId xmlns:a16="http://schemas.microsoft.com/office/drawing/2014/main" xmlns="" id="{C8C6FDD9-DF0A-418B-B506-5CA096945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935" r="12832" b="1080"/>
          <a:stretch/>
        </p:blipFill>
        <p:spPr bwMode="auto">
          <a:xfrm>
            <a:off x="2127952" y="1714493"/>
            <a:ext cx="967883" cy="18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ution d'étalonnage ORP Zodiac TRi PRO">
            <a:extLst>
              <a:ext uri="{FF2B5EF4-FFF2-40B4-BE49-F238E27FC236}">
                <a16:creationId xmlns:a16="http://schemas.microsoft.com/office/drawing/2014/main" xmlns="" id="{D0F348FD-AB35-4537-85DC-38BDBECD1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79" t="6120" r="29973" b="13187"/>
          <a:stretch/>
        </p:blipFill>
        <p:spPr bwMode="auto">
          <a:xfrm>
            <a:off x="3224689" y="1706434"/>
            <a:ext cx="963744" cy="179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ilisant de chlore - 1x5kg - Swimmer - Produits chimiques">
            <a:extLst>
              <a:ext uri="{FF2B5EF4-FFF2-40B4-BE49-F238E27FC236}">
                <a16:creationId xmlns:a16="http://schemas.microsoft.com/office/drawing/2014/main" xmlns="" id="{0AF985B2-4D2A-48B9-B0C2-08534B40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7686" y="1643056"/>
            <a:ext cx="1847347" cy="18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019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2285492" y="154076"/>
            <a:ext cx="4536504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Transmission </a:t>
            </a:r>
            <a:r>
              <a:rPr lang="fr-FR" sz="2000" u="sng" spc="-1" dirty="0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fr-FR" sz="20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 données à la </a:t>
            </a:r>
            <a:r>
              <a:rPr lang="fr-FR" sz="2000" b="0" u="sng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raspberry</a:t>
            </a:r>
            <a:r>
              <a:rPr lang="fr-FR" sz="20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2000" b="0" u="sng" strike="noStrike" spc="-1" dirty="0">
              <a:latin typeface="Aria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F31EE652-9E97-46A5-A09A-461D750F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32" y="672784"/>
            <a:ext cx="4268736" cy="41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044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57120" y="-375030"/>
            <a:ext cx="8328960" cy="2579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555D99"/>
                </a:solidFill>
                <a:latin typeface="Geomanist"/>
              </a:rPr>
              <a:t>Comment mettre en place un système automatisé de gestion d’une piscine pour répondre à un cahier des charges et des contraintes ?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93" name="Picture 2" descr="Piscine Sara Mini - la petite piscine rectangulaire | Piscines Waterair |  Piscine waterair, Waterair, Petite piscine"/>
          <p:cNvPicPr/>
          <p:nvPr/>
        </p:nvPicPr>
        <p:blipFill>
          <a:blip r:embed="rId2" cstate="print">
            <a:lum contrast="-14000"/>
          </a:blip>
          <a:stretch/>
        </p:blipFill>
        <p:spPr>
          <a:xfrm>
            <a:off x="1619672" y="1661040"/>
            <a:ext cx="6048672" cy="3214966"/>
          </a:xfrm>
          <a:prstGeom prst="rect">
            <a:avLst/>
          </a:prstGeom>
          <a:ln>
            <a:noFill/>
          </a:ln>
        </p:spPr>
      </p:pic>
      <p:pic>
        <p:nvPicPr>
          <p:cNvPr id="94" name="Picture 4" descr="3d Petite Personne Qui Réfléchit Avec Un Grand Point D'interrogation. 3d  Image. Fond Blanc Isolé Banque D'Images Et Photos Libres De Droits. Image  33078727."/>
          <p:cNvPicPr/>
          <p:nvPr/>
        </p:nvPicPr>
        <p:blipFill>
          <a:blip r:embed="rId3" cstate="print">
            <a:lum contrast="-37000"/>
          </a:blip>
          <a:stretch/>
        </p:blipFill>
        <p:spPr>
          <a:xfrm>
            <a:off x="179512" y="2211710"/>
            <a:ext cx="1338840" cy="133893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75250">
              <a:schemeClr val="bg1">
                <a:lumMod val="75000"/>
              </a:schemeClr>
            </a:gs>
            <a:gs pos="0">
              <a:schemeClr val="bg1">
                <a:lumMod val="8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6414">
              <a:srgbClr val="C2C2C2"/>
            </a:gs>
            <a:gs pos="9700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14">
            <a:extLst>
              <a:ext uri="{FF2B5EF4-FFF2-40B4-BE49-F238E27FC236}">
                <a16:creationId xmlns:a16="http://schemas.microsoft.com/office/drawing/2014/main" xmlns="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ounded Rectangle 20">
            <a:extLst>
              <a:ext uri="{FF2B5EF4-FFF2-40B4-BE49-F238E27FC236}">
                <a16:creationId xmlns:a16="http://schemas.microsoft.com/office/drawing/2014/main" xmlns="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9408" y="419555"/>
            <a:ext cx="4945891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xmlns="" id="{0E5ADC12-7C35-46B0-B6D6-6CFEADA2BC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97" r="-9" b="-9"/>
          <a:stretch/>
        </p:blipFill>
        <p:spPr bwMode="auto">
          <a:xfrm>
            <a:off x="558106" y="931624"/>
            <a:ext cx="4548495" cy="3280250"/>
          </a:xfrm>
          <a:prstGeom prst="rect">
            <a:avLst/>
          </a:prstGeom>
          <a:noFill/>
          <a:effectLst/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110BFF7D-950D-49C0-8761-2B99C0748FF7}"/>
              </a:ext>
            </a:extLst>
          </p:cNvPr>
          <p:cNvSpPr txBox="1"/>
          <p:nvPr/>
        </p:nvSpPr>
        <p:spPr>
          <a:xfrm>
            <a:off x="6034314" y="1828800"/>
            <a:ext cx="2750277" cy="283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L’Arduino réceptionne la commande « slave » puis envoie deux valeurs mises à jour dès qu’il reçoit une requête du Raspberry Pi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7F76741B-7578-49A2-9E74-3EBCC5FF1811}"/>
              </a:ext>
            </a:extLst>
          </p:cNvPr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3AC2F0-28D1-4695-8503-860D4BC59CE0}"/>
              </a:ext>
            </a:extLst>
          </p:cNvPr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9EE24C94-3C3E-40F5-9D91-6FF9849F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9212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xmlns="" id="{D2B50D47-68FB-4FF9-892F-8D720E067182}"/>
              </a:ext>
            </a:extLst>
          </p:cNvPr>
          <p:cNvSpPr/>
          <p:nvPr/>
        </p:nvSpPr>
        <p:spPr>
          <a:xfrm>
            <a:off x="1943517" y="428206"/>
            <a:ext cx="4536504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Transmettre les données à la </a:t>
            </a:r>
            <a:r>
              <a:rPr lang="fr-FR" sz="2000" b="0" u="sng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raspberry</a:t>
            </a:r>
            <a:r>
              <a:rPr lang="fr-FR" sz="2000" b="0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2000" b="0" u="sng" strike="noStrike" spc="-1" dirty="0">
              <a:latin typeface="Arial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AF9532FA-A6E8-4F4E-BD2B-933443F34C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75889"/>
            <a:ext cx="7056804" cy="2791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63682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nsition numérique : renforcer l'égalité des citoyens et des territoires">
            <a:extLst>
              <a:ext uri="{FF2B5EF4-FFF2-40B4-BE49-F238E27FC236}">
                <a16:creationId xmlns:a16="http://schemas.microsoft.com/office/drawing/2014/main" xmlns="" id="{2C0EE7FC-AEF0-4A65-9F2F-88263F65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7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Partie individuelle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6DCE83F-5BDA-4975-9607-DDDB82DF2A60}"/>
              </a:ext>
            </a:extLst>
          </p:cNvPr>
          <p:cNvSpPr txBox="1"/>
          <p:nvPr/>
        </p:nvSpPr>
        <p:spPr>
          <a:xfrm>
            <a:off x="3143240" y="1071552"/>
            <a:ext cx="303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0000"/>
                </a:solidFill>
                <a:latin typeface="Berlin Sans FB Demi" pitchFamily="34" charset="0"/>
              </a:rPr>
              <a:t>Conclusion</a:t>
            </a:r>
            <a:endParaRPr lang="fr-FR" sz="36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841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Les Sciences de l'Ingénieur au Féminin - Lycée Jean Jaurès, Argenteu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92609"/>
            <a:ext cx="428628" cy="444635"/>
          </a:xfrm>
          <a:prstGeom prst="rect">
            <a:avLst/>
          </a:prstGeom>
          <a:noFill/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C4C5806-C682-455D-9C28-622FBAFE1F84}"/>
              </a:ext>
            </a:extLst>
          </p:cNvPr>
          <p:cNvSpPr txBox="1"/>
          <p:nvPr/>
        </p:nvSpPr>
        <p:spPr>
          <a:xfrm>
            <a:off x="2033719" y="246702"/>
            <a:ext cx="4925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rgbClr val="555D99"/>
                </a:solidFill>
                <a:latin typeface="Berlin Sans FB" panose="020E0602020502020306" pitchFamily="34" charset="0"/>
              </a:rPr>
              <a:t>                                    </a:t>
            </a:r>
            <a:r>
              <a:rPr lang="fr-FR" sz="1600" dirty="0">
                <a:solidFill>
                  <a:srgbClr val="555D99"/>
                </a:solidFill>
                <a:latin typeface="Berlin Sans FB" panose="020E0602020502020306" pitchFamily="34" charset="0"/>
              </a:rPr>
              <a:t>Carte mentale </a:t>
            </a:r>
            <a:endParaRPr lang="fr-FR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960709-EFA7-43A1-BB1A-FD175633BCAD}"/>
              </a:ext>
            </a:extLst>
          </p:cNvPr>
          <p:cNvSpPr/>
          <p:nvPr/>
        </p:nvSpPr>
        <p:spPr>
          <a:xfrm>
            <a:off x="1143000" y="0"/>
            <a:ext cx="6858000" cy="9260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C4C5806-C682-455D-9C28-622FBAFE1F84}"/>
              </a:ext>
            </a:extLst>
          </p:cNvPr>
          <p:cNvSpPr txBox="1"/>
          <p:nvPr/>
        </p:nvSpPr>
        <p:spPr>
          <a:xfrm>
            <a:off x="1143000" y="589346"/>
            <a:ext cx="6536553" cy="293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1" indent="-171450"/>
            <a:endParaRPr lang="fr-FR" sz="900" dirty="0">
              <a:solidFill>
                <a:srgbClr val="555D99"/>
              </a:solidFill>
              <a:latin typeface="Berlin Sans FB" pitchFamily="34" charset="0"/>
            </a:endParaRPr>
          </a:p>
          <a:p>
            <a:pPr marL="514350" lvl="1" indent="-171450"/>
            <a:endParaRPr lang="fr-FR" sz="900" dirty="0">
              <a:solidFill>
                <a:srgbClr val="555D99"/>
              </a:solidFill>
              <a:latin typeface="Berlin Sans FB" pitchFamily="34" charset="0"/>
            </a:endParaRPr>
          </a:p>
          <a:p>
            <a:endParaRPr lang="fr-FR" sz="900" dirty="0">
              <a:solidFill>
                <a:srgbClr val="555D99"/>
              </a:solidFill>
              <a:latin typeface="Berlin Sans FB" pitchFamily="34" charset="0"/>
            </a:endParaRPr>
          </a:p>
          <a:p>
            <a:r>
              <a:rPr lang="fr-FR" sz="900" dirty="0">
                <a:solidFill>
                  <a:srgbClr val="555D99"/>
                </a:solidFill>
                <a:latin typeface="Berlin Sans FB" pitchFamily="34" charset="0"/>
              </a:rPr>
              <a:t> </a:t>
            </a: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  <a:p>
            <a:endParaRPr lang="fr-FR" sz="1350" dirty="0">
              <a:solidFill>
                <a:srgbClr val="555D99"/>
              </a:solidFill>
              <a:latin typeface="Berlin Sans FB" panose="020E06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A780069B-6662-4124-8C65-3F7F2701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5928" y="795141"/>
            <a:ext cx="6143625" cy="3779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/>
          <p:cNvPicPr/>
          <p:nvPr/>
        </p:nvPicPr>
        <p:blipFill>
          <a:blip r:embed="rId2" cstate="print"/>
          <a:stretch/>
        </p:blipFill>
        <p:spPr>
          <a:xfrm>
            <a:off x="0" y="0"/>
            <a:ext cx="9317968" cy="5524078"/>
          </a:xfrm>
          <a:prstGeom prst="rect">
            <a:avLst/>
          </a:prstGeom>
          <a:ln w="9360"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5C9B40B6-48C6-49A4-81D5-0FFC2502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7495"/>
            <a:ext cx="532731" cy="7920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7BD68BA-3320-45EC-AFC1-4BB31AD5BE3B}"/>
              </a:ext>
            </a:extLst>
          </p:cNvPr>
          <p:cNvSpPr txBox="1"/>
          <p:nvPr/>
        </p:nvSpPr>
        <p:spPr>
          <a:xfrm>
            <a:off x="179512" y="98757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b="1" dirty="0">
                <a:solidFill>
                  <a:srgbClr val="525252"/>
                </a:solidFill>
              </a:rPr>
              <a:t>Technicien piscine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D9BA15B6-7260-4AC0-8411-F08A7B755CCB}"/>
              </a:ext>
            </a:extLst>
          </p:cNvPr>
          <p:cNvCxnSpPr>
            <a:cxnSpLocks/>
          </p:cNvCxnSpPr>
          <p:nvPr/>
        </p:nvCxnSpPr>
        <p:spPr>
          <a:xfrm>
            <a:off x="1000275" y="627534"/>
            <a:ext cx="1843533" cy="46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E96CB271-83B0-448D-8499-2B95ACD4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9" y="184881"/>
            <a:ext cx="571504" cy="444635"/>
          </a:xfrm>
          <a:prstGeom prst="rect">
            <a:avLst/>
          </a:prstGeom>
          <a:noFill/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xmlns="" id="{4479D677-1161-413A-B957-4E49282E84BE}"/>
              </a:ext>
            </a:extLst>
          </p:cNvPr>
          <p:cNvSpPr txBox="1">
            <a:spLocks/>
          </p:cNvSpPr>
          <p:nvPr/>
        </p:nvSpPr>
        <p:spPr>
          <a:xfrm>
            <a:off x="457200" y="184543"/>
            <a:ext cx="8229600" cy="444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Synoptique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C0EFCF-B5A8-4163-831F-B1BC43B2447F}"/>
              </a:ext>
            </a:extLst>
          </p:cNvPr>
          <p:cNvSpPr/>
          <p:nvPr/>
        </p:nvSpPr>
        <p:spPr>
          <a:xfrm>
            <a:off x="-20348" y="-101950"/>
            <a:ext cx="9144000" cy="9260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Forme libre 7">
            <a:extLst>
              <a:ext uri="{FF2B5EF4-FFF2-40B4-BE49-F238E27FC236}">
                <a16:creationId xmlns:a16="http://schemas.microsoft.com/office/drawing/2014/main" xmlns="" id="{7EC774A2-AA20-4455-A018-00E8427ED1C9}"/>
              </a:ext>
            </a:extLst>
          </p:cNvPr>
          <p:cNvSpPr/>
          <p:nvPr/>
        </p:nvSpPr>
        <p:spPr>
          <a:xfrm>
            <a:off x="19089" y="5423083"/>
            <a:ext cx="1547664" cy="226673"/>
          </a:xfrm>
          <a:custGeom>
            <a:avLst/>
            <a:gdLst>
              <a:gd name="connsiteX0" fmla="*/ 0 w 2699792"/>
              <a:gd name="connsiteY0" fmla="*/ 0 h 627534"/>
              <a:gd name="connsiteX1" fmla="*/ 2699792 w 2699792"/>
              <a:gd name="connsiteY1" fmla="*/ 0 h 627534"/>
              <a:gd name="connsiteX2" fmla="*/ 2699792 w 2699792"/>
              <a:gd name="connsiteY2" fmla="*/ 627534 h 627534"/>
              <a:gd name="connsiteX3" fmla="*/ 0 w 2699792"/>
              <a:gd name="connsiteY3" fmla="*/ 627534 h 627534"/>
              <a:gd name="connsiteX4" fmla="*/ 0 w 2699792"/>
              <a:gd name="connsiteY4" fmla="*/ 0 h 627534"/>
              <a:gd name="connsiteX0" fmla="*/ 0 w 2699792"/>
              <a:gd name="connsiteY0" fmla="*/ 72008 h 627534"/>
              <a:gd name="connsiteX1" fmla="*/ 2699792 w 2699792"/>
              <a:gd name="connsiteY1" fmla="*/ 0 h 627534"/>
              <a:gd name="connsiteX2" fmla="*/ 2699792 w 2699792"/>
              <a:gd name="connsiteY2" fmla="*/ 627534 h 627534"/>
              <a:gd name="connsiteX3" fmla="*/ 0 w 2699792"/>
              <a:gd name="connsiteY3" fmla="*/ 627534 h 627534"/>
              <a:gd name="connsiteX4" fmla="*/ 0 w 2699792"/>
              <a:gd name="connsiteY4" fmla="*/ 72008 h 627534"/>
              <a:gd name="connsiteX0" fmla="*/ 0 w 2699792"/>
              <a:gd name="connsiteY0" fmla="*/ 0 h 555526"/>
              <a:gd name="connsiteX1" fmla="*/ 2699792 w 2699792"/>
              <a:gd name="connsiteY1" fmla="*/ 0 h 555526"/>
              <a:gd name="connsiteX2" fmla="*/ 2699792 w 2699792"/>
              <a:gd name="connsiteY2" fmla="*/ 555526 h 555526"/>
              <a:gd name="connsiteX3" fmla="*/ 0 w 2699792"/>
              <a:gd name="connsiteY3" fmla="*/ 555526 h 555526"/>
              <a:gd name="connsiteX4" fmla="*/ 0 w 2699792"/>
              <a:gd name="connsiteY4" fmla="*/ 0 h 555526"/>
              <a:gd name="connsiteX0" fmla="*/ 0 w 2699792"/>
              <a:gd name="connsiteY0" fmla="*/ 0 h 555526"/>
              <a:gd name="connsiteX1" fmla="*/ 2699792 w 2699792"/>
              <a:gd name="connsiteY1" fmla="*/ 0 h 555526"/>
              <a:gd name="connsiteX2" fmla="*/ 2267744 w 2699792"/>
              <a:gd name="connsiteY2" fmla="*/ 555526 h 555526"/>
              <a:gd name="connsiteX3" fmla="*/ 0 w 2699792"/>
              <a:gd name="connsiteY3" fmla="*/ 555526 h 555526"/>
              <a:gd name="connsiteX4" fmla="*/ 0 w 2699792"/>
              <a:gd name="connsiteY4" fmla="*/ 0 h 55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2" h="555526">
                <a:moveTo>
                  <a:pt x="0" y="0"/>
                </a:moveTo>
                <a:lnTo>
                  <a:pt x="2699792" y="0"/>
                </a:lnTo>
                <a:lnTo>
                  <a:pt x="2267744" y="555526"/>
                </a:lnTo>
                <a:lnTo>
                  <a:pt x="0" y="5555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bg1"/>
                </a:solidFill>
                <a:latin typeface="Berlin Sans FB" panose="020E0602020502020306" pitchFamily="34" charset="0"/>
                <a:ea typeface="DejaVu Sans" pitchFamily="34" charset="0"/>
                <a:cs typeface="DejaVu Sans" pitchFamily="34" charset="0"/>
              </a:rPr>
              <a:t>Revue 2</a:t>
            </a:r>
          </a:p>
        </p:txBody>
      </p:sp>
      <p:pic>
        <p:nvPicPr>
          <p:cNvPr id="11" name="Image 10" descr="redimensionne__600x347_installation-piscine-bois-ocea-430x120.jpg">
            <a:extLst>
              <a:ext uri="{FF2B5EF4-FFF2-40B4-BE49-F238E27FC236}">
                <a16:creationId xmlns:a16="http://schemas.microsoft.com/office/drawing/2014/main" xmlns="" id="{31A87624-3945-4F2E-8999-0AE234EFFF4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" y="758468"/>
            <a:ext cx="9010641" cy="40154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2782EE1A-C257-4DEA-8223-361D68AE4D99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370" y="953749"/>
            <a:ext cx="901967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882234AA-CEF3-4B45-8200-9DFD6FA3AB23}"/>
              </a:ext>
            </a:extLst>
          </p:cNvPr>
          <p:cNvSpPr txBox="1"/>
          <p:nvPr/>
        </p:nvSpPr>
        <p:spPr>
          <a:xfrm>
            <a:off x="124584" y="831930"/>
            <a:ext cx="1169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Capteur DS1820</a:t>
            </a:r>
          </a:p>
        </p:txBody>
      </p:sp>
      <p:cxnSp>
        <p:nvCxnSpPr>
          <p:cNvPr id="15" name="Connecteur en arc 25">
            <a:extLst>
              <a:ext uri="{FF2B5EF4-FFF2-40B4-BE49-F238E27FC236}">
                <a16:creationId xmlns:a16="http://schemas.microsoft.com/office/drawing/2014/main" xmlns="" id="{FEA2A643-E650-4B8A-8313-245C98EE11B4}"/>
              </a:ext>
            </a:extLst>
          </p:cNvPr>
          <p:cNvCxnSpPr>
            <a:cxnSpLocks/>
          </p:cNvCxnSpPr>
          <p:nvPr/>
        </p:nvCxnSpPr>
        <p:spPr>
          <a:xfrm rot="10800000">
            <a:off x="1061028" y="1233568"/>
            <a:ext cx="3510972" cy="123736"/>
          </a:xfrm>
          <a:prstGeom prst="curvedConnector3">
            <a:avLst>
              <a:gd name="adj1" fmla="val 50000"/>
            </a:avLst>
          </a:prstGeom>
          <a:ln cmpd="sng">
            <a:solidFill>
              <a:srgbClr val="00B05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A0CFF69-97D0-4455-9DBD-EB71C5498154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8531" y="1655915"/>
            <a:ext cx="642942" cy="75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9A5D692D-9B3C-4179-A5F0-ED95EE40DA58}"/>
              </a:ext>
            </a:extLst>
          </p:cNvPr>
          <p:cNvSpPr txBox="1"/>
          <p:nvPr/>
        </p:nvSpPr>
        <p:spPr>
          <a:xfrm>
            <a:off x="134966" y="2437404"/>
            <a:ext cx="1370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Capteur Sonde Taux oxydoréduction </a:t>
            </a:r>
            <a:endParaRPr lang="fr-FR" sz="1000" dirty="0"/>
          </a:p>
        </p:txBody>
      </p:sp>
      <p:cxnSp>
        <p:nvCxnSpPr>
          <p:cNvPr id="19" name="Connecteur en arc 16">
            <a:extLst>
              <a:ext uri="{FF2B5EF4-FFF2-40B4-BE49-F238E27FC236}">
                <a16:creationId xmlns:a16="http://schemas.microsoft.com/office/drawing/2014/main" xmlns="" id="{8C1D9D95-AB07-437F-A1B4-99F48DD73772}"/>
              </a:ext>
            </a:extLst>
          </p:cNvPr>
          <p:cNvCxnSpPr>
            <a:cxnSpLocks/>
          </p:cNvCxnSpPr>
          <p:nvPr/>
        </p:nvCxnSpPr>
        <p:spPr>
          <a:xfrm flipV="1">
            <a:off x="906753" y="1945340"/>
            <a:ext cx="3321392" cy="190195"/>
          </a:xfrm>
          <a:prstGeom prst="curvedConnector3">
            <a:avLst>
              <a:gd name="adj1" fmla="val 50000"/>
            </a:avLst>
          </a:prstGeom>
          <a:ln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 descr="Pompe.jpg">
            <a:extLst>
              <a:ext uri="{FF2B5EF4-FFF2-40B4-BE49-F238E27FC236}">
                <a16:creationId xmlns:a16="http://schemas.microsoft.com/office/drawing/2014/main" xmlns="" id="{54CB9A45-29A6-4A13-B57D-C4468EAFE212}"/>
              </a:ext>
            </a:extLst>
          </p:cNvPr>
          <p:cNvPicPr/>
          <p:nvPr/>
        </p:nvPicPr>
        <p:blipFill>
          <a:blip r:embed="rId7" cstate="print"/>
          <a:srcRect l="29038" r="26866"/>
          <a:stretch>
            <a:fillRect/>
          </a:stretch>
        </p:blipFill>
        <p:spPr>
          <a:xfrm>
            <a:off x="4635029" y="787999"/>
            <a:ext cx="500066" cy="629633"/>
          </a:xfrm>
          <a:prstGeom prst="rect">
            <a:avLst/>
          </a:prstGeom>
        </p:spPr>
      </p:pic>
      <p:sp>
        <p:nvSpPr>
          <p:cNvPr id="21" name="Double flèche verticale 21">
            <a:extLst>
              <a:ext uri="{FF2B5EF4-FFF2-40B4-BE49-F238E27FC236}">
                <a16:creationId xmlns:a16="http://schemas.microsoft.com/office/drawing/2014/main" xmlns="" id="{8EE2FFFF-5D0D-43AE-B09E-54EEEBA51CA7}"/>
              </a:ext>
            </a:extLst>
          </p:cNvPr>
          <p:cNvSpPr/>
          <p:nvPr/>
        </p:nvSpPr>
        <p:spPr>
          <a:xfrm>
            <a:off x="4665068" y="1441601"/>
            <a:ext cx="214314" cy="428628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ouble flèche verticale 21">
            <a:extLst>
              <a:ext uri="{FF2B5EF4-FFF2-40B4-BE49-F238E27FC236}">
                <a16:creationId xmlns:a16="http://schemas.microsoft.com/office/drawing/2014/main" xmlns="" id="{2557C260-AE45-483B-8EB5-102893F2F853}"/>
              </a:ext>
            </a:extLst>
          </p:cNvPr>
          <p:cNvSpPr/>
          <p:nvPr/>
        </p:nvSpPr>
        <p:spPr>
          <a:xfrm>
            <a:off x="4893125" y="1453859"/>
            <a:ext cx="214314" cy="428628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en arc 9">
            <a:extLst>
              <a:ext uri="{FF2B5EF4-FFF2-40B4-BE49-F238E27FC236}">
                <a16:creationId xmlns:a16="http://schemas.microsoft.com/office/drawing/2014/main" xmlns="" id="{DCD1EF82-F3E3-40AC-BB74-58338AF00BE6}"/>
              </a:ext>
            </a:extLst>
          </p:cNvPr>
          <p:cNvCxnSpPr>
            <a:cxnSpLocks/>
          </p:cNvCxnSpPr>
          <p:nvPr/>
        </p:nvCxnSpPr>
        <p:spPr>
          <a:xfrm>
            <a:off x="906753" y="1379364"/>
            <a:ext cx="3321392" cy="449411"/>
          </a:xfrm>
          <a:prstGeom prst="curvedConnector3">
            <a:avLst>
              <a:gd name="adj1" fmla="val 50000"/>
            </a:avLst>
          </a:prstGeom>
          <a:ln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91859716-D305-431E-ABCD-BC0B0C95D942}"/>
              </a:ext>
            </a:extLst>
          </p:cNvPr>
          <p:cNvSpPr txBox="1"/>
          <p:nvPr/>
        </p:nvSpPr>
        <p:spPr>
          <a:xfrm>
            <a:off x="3414903" y="806918"/>
            <a:ext cx="1357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Pompes  immergées</a:t>
            </a:r>
            <a:endParaRPr lang="fr-F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AE136458-9A28-4544-8805-32A50CC359B7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68988" y="1233568"/>
            <a:ext cx="1177810" cy="48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PowerTech - Powertech vous propose le module Capteur de... | Facebook">
            <a:extLst>
              <a:ext uri="{FF2B5EF4-FFF2-40B4-BE49-F238E27FC236}">
                <a16:creationId xmlns:a16="http://schemas.microsoft.com/office/drawing/2014/main" xmlns="" id="{BD5B7543-6214-4C7B-857B-1217C420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1065951">
            <a:off x="6463719" y="757994"/>
            <a:ext cx="1128123" cy="4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en arc 14">
            <a:extLst>
              <a:ext uri="{FF2B5EF4-FFF2-40B4-BE49-F238E27FC236}">
                <a16:creationId xmlns:a16="http://schemas.microsoft.com/office/drawing/2014/main" xmlns="" id="{D52E1B81-214B-410F-82AF-0649E33849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95925" y="1102814"/>
            <a:ext cx="993335" cy="553101"/>
          </a:xfrm>
          <a:prstGeom prst="curvedConnector3">
            <a:avLst>
              <a:gd name="adj1" fmla="val 50000"/>
            </a:avLst>
          </a:prstGeom>
          <a:ln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14">
            <a:extLst>
              <a:ext uri="{FF2B5EF4-FFF2-40B4-BE49-F238E27FC236}">
                <a16:creationId xmlns:a16="http://schemas.microsoft.com/office/drawing/2014/main" xmlns="" id="{9EB6FE3F-8EC5-4CB9-9921-4DCE4CD41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5896" y="1415673"/>
            <a:ext cx="1728629" cy="413102"/>
          </a:xfrm>
          <a:prstGeom prst="curvedConnector3">
            <a:avLst>
              <a:gd name="adj1" fmla="val 50000"/>
            </a:avLst>
          </a:prstGeom>
          <a:ln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8BE89900-1EC0-4596-883A-E0CFB5522557}"/>
              </a:ext>
            </a:extLst>
          </p:cNvPr>
          <p:cNvSpPr txBox="1"/>
          <p:nvPr/>
        </p:nvSpPr>
        <p:spPr>
          <a:xfrm>
            <a:off x="7864524" y="991584"/>
            <a:ext cx="1169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Capteur Sonde PH</a:t>
            </a:r>
            <a:endParaRPr lang="fr-F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8" name="Picture 2" descr="Carte d'évaluation, MCU 8 bits, Arduino Uno R3, AVR, ATmega328P">
            <a:extLst>
              <a:ext uri="{FF2B5EF4-FFF2-40B4-BE49-F238E27FC236}">
                <a16:creationId xmlns:a16="http://schemas.microsoft.com/office/drawing/2014/main" xmlns="" id="{287335EE-BD7F-4C0D-A728-03008E41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80313" y="2072518"/>
            <a:ext cx="1101836" cy="80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68663094-A723-4785-86CE-0A4A8DE14BE3}"/>
              </a:ext>
            </a:extLst>
          </p:cNvPr>
          <p:cNvSpPr txBox="1"/>
          <p:nvPr/>
        </p:nvSpPr>
        <p:spPr>
          <a:xfrm>
            <a:off x="8046666" y="1730399"/>
            <a:ext cx="1169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Carte Arduino </a:t>
            </a:r>
            <a:r>
              <a:rPr lang="fr-F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Uno</a:t>
            </a:r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0" name="Double flèche horizontale 8">
            <a:extLst>
              <a:ext uri="{FF2B5EF4-FFF2-40B4-BE49-F238E27FC236}">
                <a16:creationId xmlns:a16="http://schemas.microsoft.com/office/drawing/2014/main" xmlns="" id="{0FD258E6-D6C4-4B73-9F8B-FE29F941C624}"/>
              </a:ext>
            </a:extLst>
          </p:cNvPr>
          <p:cNvSpPr/>
          <p:nvPr/>
        </p:nvSpPr>
        <p:spPr>
          <a:xfrm rot="5400000">
            <a:off x="8514465" y="3024364"/>
            <a:ext cx="357762" cy="35719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6405651_sd.jpg">
            <a:extLst>
              <a:ext uri="{FF2B5EF4-FFF2-40B4-BE49-F238E27FC236}">
                <a16:creationId xmlns:a16="http://schemas.microsoft.com/office/drawing/2014/main" xmlns="" id="{01C6A8B9-44DA-496E-A757-E6B27FC1C18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7978530" y="3449976"/>
            <a:ext cx="1136404" cy="1000132"/>
          </a:xfrm>
          <a:prstGeom prst="rect">
            <a:avLst/>
          </a:prstGeom>
        </p:spPr>
      </p:pic>
      <p:cxnSp>
        <p:nvCxnSpPr>
          <p:cNvPr id="42" name="Connecteur en arc 30">
            <a:extLst>
              <a:ext uri="{FF2B5EF4-FFF2-40B4-BE49-F238E27FC236}">
                <a16:creationId xmlns:a16="http://schemas.microsoft.com/office/drawing/2014/main" xmlns="" id="{8BE97849-CB44-42BE-8602-5C95CBDB6B5F}"/>
              </a:ext>
            </a:extLst>
          </p:cNvPr>
          <p:cNvCxnSpPr/>
          <p:nvPr/>
        </p:nvCxnSpPr>
        <p:spPr>
          <a:xfrm rot="10800000">
            <a:off x="6192591" y="4341442"/>
            <a:ext cx="1214446" cy="42862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w="lg" len="med"/>
            <a:tailEnd type="arrow" w="lg" len="med"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 descr="71MF3XyeugL._AC_SL1500_.jpg">
            <a:extLst>
              <a:ext uri="{FF2B5EF4-FFF2-40B4-BE49-F238E27FC236}">
                <a16:creationId xmlns:a16="http://schemas.microsoft.com/office/drawing/2014/main" xmlns="" id="{E188D84C-BF39-4DD9-AF8A-001E54EFC0B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0800000">
            <a:off x="7453756" y="4474317"/>
            <a:ext cx="821536" cy="295753"/>
          </a:xfrm>
          <a:prstGeom prst="rect">
            <a:avLst/>
          </a:prstGeom>
        </p:spPr>
      </p:pic>
      <p:pic>
        <p:nvPicPr>
          <p:cNvPr id="44" name="Image 43" descr="10063790_img-20200630-wa0026_1024x683.jpg">
            <a:extLst>
              <a:ext uri="{FF2B5EF4-FFF2-40B4-BE49-F238E27FC236}">
                <a16:creationId xmlns:a16="http://schemas.microsoft.com/office/drawing/2014/main" xmlns="" id="{55DA8A01-305E-4BFA-8E9F-70153843507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l="19057" t="7143" r="23772" b="7143"/>
          <a:stretch>
            <a:fillRect/>
          </a:stretch>
        </p:blipFill>
        <p:spPr>
          <a:xfrm>
            <a:off x="5267296" y="3979251"/>
            <a:ext cx="857256" cy="64294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817E671B-D2A0-4D90-8001-5F7A67939912}"/>
              </a:ext>
            </a:extLst>
          </p:cNvPr>
          <p:cNvSpPr txBox="1"/>
          <p:nvPr/>
        </p:nvSpPr>
        <p:spPr>
          <a:xfrm>
            <a:off x="4551652" y="4292700"/>
            <a:ext cx="834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Caméra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xmlns="" id="{C4EB6EE6-39A3-4A2C-B591-E1BC3AEFB31B}"/>
              </a:ext>
            </a:extLst>
          </p:cNvPr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6200000">
            <a:off x="6719445" y="3185282"/>
            <a:ext cx="80367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xmlns="" id="{221CE5DD-399E-4689-837C-73609E9F006A}"/>
              </a:ext>
            </a:extLst>
          </p:cNvPr>
          <p:cNvCxnSpPr/>
          <p:nvPr/>
        </p:nvCxnSpPr>
        <p:spPr>
          <a:xfrm flipV="1">
            <a:off x="6108414" y="3562865"/>
            <a:ext cx="642942" cy="80368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xmlns="" id="{D1E756B6-7B90-4850-BC4D-E36005EFFC9D}"/>
              </a:ext>
            </a:extLst>
          </p:cNvPr>
          <p:cNvPicPr/>
          <p:nvPr/>
        </p:nvPicPr>
        <p:blipFill>
          <a:blip r:embed="rId15" cstate="print"/>
          <a:srcRect l="35623" t="8658" r="28792" b="25541"/>
          <a:stretch>
            <a:fillRect/>
          </a:stretch>
        </p:blipFill>
        <p:spPr bwMode="auto">
          <a:xfrm rot="10800000">
            <a:off x="5267296" y="3271664"/>
            <a:ext cx="8411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11911B43-291E-45B4-B3E2-C39220D46A60}"/>
              </a:ext>
            </a:extLst>
          </p:cNvPr>
          <p:cNvSpPr txBox="1"/>
          <p:nvPr/>
        </p:nvSpPr>
        <p:spPr>
          <a:xfrm>
            <a:off x="4504260" y="3369324"/>
            <a:ext cx="834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Ventilateur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A0F77EA4-B2E9-4383-9F8E-8F46059DBCF4}"/>
              </a:ext>
            </a:extLst>
          </p:cNvPr>
          <p:cNvSpPr txBox="1"/>
          <p:nvPr/>
        </p:nvSpPr>
        <p:spPr>
          <a:xfrm>
            <a:off x="6575578" y="3954766"/>
            <a:ext cx="1169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Capteur DHT22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xmlns="" id="{35C1C7D1-44BE-47E9-85FF-163F8B83D6F1}"/>
              </a:ext>
            </a:extLst>
          </p:cNvPr>
          <p:cNvCxnSpPr/>
          <p:nvPr/>
        </p:nvCxnSpPr>
        <p:spPr>
          <a:xfrm>
            <a:off x="39839" y="4899515"/>
            <a:ext cx="571504" cy="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12FDF20D-6ADA-4112-AF9A-E1D35DDDEFE7}"/>
              </a:ext>
            </a:extLst>
          </p:cNvPr>
          <p:cNvSpPr txBox="1"/>
          <p:nvPr/>
        </p:nvSpPr>
        <p:spPr>
          <a:xfrm>
            <a:off x="642910" y="4728002"/>
            <a:ext cx="3143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Flèche reliant capteurs à l’environnement</a:t>
            </a:r>
          </a:p>
          <a:p>
            <a:r>
              <a:rPr lang="fr-FR" sz="1050" dirty="0"/>
              <a:t>Flèche reliant capteurs à actionneurs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xmlns="" id="{E5696815-AC7A-4955-BE7B-FE96B4F5A7A2}"/>
              </a:ext>
            </a:extLst>
          </p:cNvPr>
          <p:cNvCxnSpPr/>
          <p:nvPr/>
        </p:nvCxnSpPr>
        <p:spPr>
          <a:xfrm>
            <a:off x="37785" y="5034519"/>
            <a:ext cx="571504" cy="11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Double flèche horizontale 39">
            <a:extLst>
              <a:ext uri="{FF2B5EF4-FFF2-40B4-BE49-F238E27FC236}">
                <a16:creationId xmlns:a16="http://schemas.microsoft.com/office/drawing/2014/main" xmlns="" id="{132BE69C-33C9-4DBF-A754-CDAAD9974753}"/>
              </a:ext>
            </a:extLst>
          </p:cNvPr>
          <p:cNvSpPr/>
          <p:nvPr/>
        </p:nvSpPr>
        <p:spPr>
          <a:xfrm>
            <a:off x="5419071" y="4856035"/>
            <a:ext cx="785818" cy="107157"/>
          </a:xfrm>
          <a:prstGeom prst="leftRight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8" name="Double flèche horizontale 40">
            <a:extLst>
              <a:ext uri="{FF2B5EF4-FFF2-40B4-BE49-F238E27FC236}">
                <a16:creationId xmlns:a16="http://schemas.microsoft.com/office/drawing/2014/main" xmlns="" id="{7C15C89A-6982-40FB-B2FE-FBC8593B9FE2}"/>
              </a:ext>
            </a:extLst>
          </p:cNvPr>
          <p:cNvSpPr/>
          <p:nvPr/>
        </p:nvSpPr>
        <p:spPr>
          <a:xfrm>
            <a:off x="5419071" y="4995259"/>
            <a:ext cx="785818" cy="10715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27C8B22A-761A-4A92-AA2E-D4745881F139}"/>
              </a:ext>
            </a:extLst>
          </p:cNvPr>
          <p:cNvSpPr txBox="1"/>
          <p:nvPr/>
        </p:nvSpPr>
        <p:spPr>
          <a:xfrm>
            <a:off x="6215074" y="4728002"/>
            <a:ext cx="3224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Connexion I2C entre </a:t>
            </a:r>
            <a:r>
              <a:rPr lang="fr-FR" sz="1050" dirty="0" err="1"/>
              <a:t>l’arduino</a:t>
            </a:r>
            <a:r>
              <a:rPr lang="fr-FR" sz="1050" dirty="0"/>
              <a:t> et la Raspberry</a:t>
            </a:r>
          </a:p>
          <a:p>
            <a:r>
              <a:rPr lang="fr-FR" sz="1050" dirty="0"/>
              <a:t>Interaction entre l’actionneur et l’environnement</a:t>
            </a:r>
          </a:p>
        </p:txBody>
      </p:sp>
    </p:spTree>
    <p:extLst>
      <p:ext uri="{BB962C8B-B14F-4D97-AF65-F5344CB8AC3E}">
        <p14:creationId xmlns:p14="http://schemas.microsoft.com/office/powerpoint/2010/main" xmlns="" val="409428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4348" y="4785996"/>
            <a:ext cx="7596336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Schéma Synoptique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8424" y="123478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46956"/>
            <a:ext cx="360040" cy="373486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B6ECDC7-26EB-4CAC-991C-EE7D38C5A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01" y="61172"/>
            <a:ext cx="5547579" cy="4712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491630"/>
            <a:ext cx="9144000" cy="79208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8424" y="0"/>
            <a:ext cx="648072" cy="627534"/>
          </a:xfrm>
          <a:prstGeom prst="rect">
            <a:avLst/>
          </a:prstGeom>
          <a:gradFill>
            <a:gsLst>
              <a:gs pos="0">
                <a:srgbClr val="57A1DF"/>
              </a:gs>
              <a:gs pos="100000">
                <a:srgbClr val="4EE8F8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4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1F95A809-08A1-4B43-BDBB-361A16D6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00" b="99600" l="3320" r="95021">
                        <a14:foregroundMark x1="10788" y1="28000" x2="15353" y2="71600"/>
                        <a14:foregroundMark x1="15353" y1="71600" x2="13693" y2="85600"/>
                        <a14:foregroundMark x1="19087" y1="11600" x2="4564" y2="28400"/>
                        <a14:foregroundMark x1="4564" y1="28400" x2="3320" y2="50800"/>
                        <a14:foregroundMark x1="3320" y1="50800" x2="6224" y2="64000"/>
                        <a14:foregroundMark x1="18257" y1="16800" x2="17012" y2="48400"/>
                        <a14:foregroundMark x1="20747" y1="10400" x2="22407" y2="34800"/>
                        <a14:foregroundMark x1="23237" y1="10000" x2="24066" y2="30800"/>
                        <a14:foregroundMark x1="21577" y1="7600" x2="11203" y2="2800"/>
                        <a14:foregroundMark x1="8714" y1="88000" x2="9544" y2="92000"/>
                        <a14:foregroundMark x1="7469" y1="82000" x2="8714" y2="87600"/>
                        <a14:foregroundMark x1="12863" y1="84000" x2="16598" y2="90400"/>
                        <a14:foregroundMark x1="21577" y1="86800" x2="19502" y2="94000"/>
                        <a14:foregroundMark x1="21577" y1="93600" x2="6639" y2="98000"/>
                        <a14:foregroundMark x1="46058" y1="74800" x2="51037" y2="44800"/>
                        <a14:foregroundMark x1="42324" y1="93200" x2="46888" y2="86000"/>
                        <a14:foregroundMark x1="79668" y1="93600" x2="81743" y2="65200"/>
                        <a14:foregroundMark x1="78838" y1="37200" x2="87967" y2="55200"/>
                        <a14:foregroundMark x1="87967" y1="55200" x2="87552" y2="59600"/>
                        <a14:foregroundMark x1="92116" y1="71200" x2="90456" y2="50400"/>
                        <a14:foregroundMark x1="90456" y1="50400" x2="80498" y2="36800"/>
                        <a14:foregroundMark x1="90871" y1="40800" x2="90871" y2="40800"/>
                        <a14:foregroundMark x1="89627" y1="39600" x2="90041" y2="43600"/>
                        <a14:foregroundMark x1="90871" y1="43600" x2="90871" y2="49600"/>
                        <a14:foregroundMark x1="91286" y1="49600" x2="91286" y2="49600"/>
                        <a14:foregroundMark x1="91286" y1="52800" x2="91286" y2="55600"/>
                        <a14:foregroundMark x1="91701" y1="88400" x2="94191" y2="73200"/>
                        <a14:foregroundMark x1="82988" y1="88400" x2="71784" y2="94800"/>
                        <a14:foregroundMark x1="91701" y1="82400" x2="93361" y2="55200"/>
                        <a14:foregroundMark x1="95021" y1="34800" x2="95021" y2="34800"/>
                        <a14:foregroundMark x1="58506" y1="37200" x2="58506" y2="37200"/>
                        <a14:foregroundMark x1="26141" y1="82000" x2="26971" y2="82000"/>
                        <a14:foregroundMark x1="25311" y1="74400" x2="27386" y2="78000"/>
                        <a14:foregroundMark x1="26971" y1="78400" x2="26971" y2="78400"/>
                        <a14:foregroundMark x1="48963" y1="11200" x2="47303" y2="15200"/>
                        <a14:foregroundMark x1="44398" y1="7600" x2="50622" y2="22400"/>
                        <a14:foregroundMark x1="83402" y1="10000" x2="85062" y2="22400"/>
                        <a14:foregroundMark x1="81743" y1="11200" x2="85477" y2="19600"/>
                        <a14:foregroundMark x1="79668" y1="10400" x2="81743" y2="20800"/>
                        <a14:foregroundMark x1="79668" y1="12000" x2="82988" y2="22400"/>
                        <a14:foregroundMark x1="79668" y1="12000" x2="82573" y2="24000"/>
                        <a14:foregroundMark x1="42739" y1="73600" x2="46058" y2="79200"/>
                        <a14:foregroundMark x1="42324" y1="87600" x2="38174" y2="99600"/>
                      </a14:backgroundRemoval>
                    </a14:imgEffect>
                    <a14:imgEffect>
                      <a14:sharpenSoften amount="1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10033"/>
            <a:ext cx="360040" cy="37348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785996"/>
            <a:ext cx="9144000" cy="35750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Gadugi" pitchFamily="34" charset="0"/>
                <a:ea typeface="Gadugi" pitchFamily="34" charset="0"/>
              </a:rPr>
              <a:t>Répartition des tâches</a:t>
            </a:r>
          </a:p>
        </p:txBody>
      </p:sp>
      <p:sp>
        <p:nvSpPr>
          <p:cNvPr id="13" name="Ellipse 12"/>
          <p:cNvSpPr/>
          <p:nvPr/>
        </p:nvSpPr>
        <p:spPr>
          <a:xfrm>
            <a:off x="611560" y="1059582"/>
            <a:ext cx="1656184" cy="1656184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2699792" y="1059582"/>
            <a:ext cx="1656184" cy="1656184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4788024" y="1059582"/>
            <a:ext cx="1656184" cy="1656184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/>
          <p:cNvSpPr/>
          <p:nvPr/>
        </p:nvSpPr>
        <p:spPr>
          <a:xfrm>
            <a:off x="6876256" y="1059582"/>
            <a:ext cx="1656184" cy="1656184"/>
          </a:xfrm>
          <a:prstGeom prst="ellipse">
            <a:avLst/>
          </a:prstGeom>
          <a:blipFill>
            <a:blip r:embed="rId7" cstate="print"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899592" y="62753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Étudiant 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915816" y="6275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Étudiant 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004048" y="6275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Étudiant 3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092280" y="62753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Étudiant 4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86502" y="276803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Léo MAGNANT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843808" y="2768030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Baptiste HERVÉ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076058" y="276803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Adel MALKI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876256" y="2768030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Souleymane DIALLO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11560" y="3075807"/>
            <a:ext cx="209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Acquiert les grandeurs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Transmet les données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Fixe les seuils des différents</a:t>
            </a:r>
          </a:p>
          <a:p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paramètres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555778" y="3075807"/>
            <a:ext cx="19543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Commande les actionneurs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Réalise l’affichage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788025" y="3076967"/>
            <a:ext cx="17828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Développe l’IHM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Détecte niveau d’eau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Distribue ou pompe l’eau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561395" y="3075807"/>
            <a:ext cx="2331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Surveillance local</a:t>
            </a:r>
          </a:p>
          <a:p>
            <a:pPr>
              <a:buFont typeface="Arial" pitchFamily="34" charset="0"/>
              <a:buChar char="•"/>
            </a:pP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Bahnschrift SemiBold" pitchFamily="34" charset="0"/>
              </a:rPr>
              <a:t> Afficher la température du bassin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AC5649-64FA-4BB2-8804-B044A5BA155D}"/>
              </a:ext>
            </a:extLst>
          </p:cNvPr>
          <p:cNvSpPr/>
          <p:nvPr/>
        </p:nvSpPr>
        <p:spPr>
          <a:xfrm>
            <a:off x="0" y="0"/>
            <a:ext cx="9144000" cy="9260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7" descr="Les Sciences de l'Ingénieur au Féminin - Lycée Jean Jaurès, Argenteuil">
            <a:extLst>
              <a:ext uri="{FF2B5EF4-FFF2-40B4-BE49-F238E27FC236}">
                <a16:creationId xmlns:a16="http://schemas.microsoft.com/office/drawing/2014/main" xmlns="" id="{A855D5CB-81EE-4CEA-995B-742F092C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666"/>
            <a:ext cx="571504" cy="444635"/>
          </a:xfrm>
          <a:prstGeom prst="rect">
            <a:avLst/>
          </a:prstGeom>
          <a:noFill/>
        </p:spPr>
      </p:pic>
      <p:pic>
        <p:nvPicPr>
          <p:cNvPr id="1026" name="Picture 2" descr="G:\Projet\Gantt_Fianal\Diag_Gant_Tablea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071552"/>
            <a:ext cx="6143636" cy="3696917"/>
          </a:xfrm>
          <a:prstGeom prst="rect">
            <a:avLst/>
          </a:prstGeom>
          <a:noFill/>
        </p:spPr>
      </p:pic>
      <p:pic>
        <p:nvPicPr>
          <p:cNvPr id="1027" name="Picture 3" descr="G:\Projet\Gantt_Fianal\Nom_Des_tach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71552"/>
            <a:ext cx="3000364" cy="3696917"/>
          </a:xfrm>
          <a:prstGeom prst="rect">
            <a:avLst/>
          </a:prstGeom>
          <a:noFill/>
        </p:spPr>
      </p:pic>
      <p:sp>
        <p:nvSpPr>
          <p:cNvPr id="32" name="Titre 1">
            <a:extLst>
              <a:ext uri="{FF2B5EF4-FFF2-40B4-BE49-F238E27FC236}">
                <a16:creationId xmlns:a16="http://schemas.microsoft.com/office/drawing/2014/main" xmlns="" id="{4479D677-1161-413A-B957-4E49282E84BE}"/>
              </a:ext>
            </a:extLst>
          </p:cNvPr>
          <p:cNvSpPr txBox="1">
            <a:spLocks/>
          </p:cNvSpPr>
          <p:nvPr/>
        </p:nvSpPr>
        <p:spPr>
          <a:xfrm>
            <a:off x="457200" y="184543"/>
            <a:ext cx="8229600" cy="444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Organisation </a:t>
            </a:r>
          </a:p>
        </p:txBody>
      </p:sp>
    </p:spTree>
    <p:extLst>
      <p:ext uri="{BB962C8B-B14F-4D97-AF65-F5344CB8AC3E}">
        <p14:creationId xmlns:p14="http://schemas.microsoft.com/office/powerpoint/2010/main" xmlns="" val="402496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357720" y="803790"/>
            <a:ext cx="705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714600" y="503764"/>
            <a:ext cx="778608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trike="noStrike" spc="-1" dirty="0">
                <a:solidFill>
                  <a:srgbClr val="555D99"/>
                </a:solidFill>
                <a:latin typeface="Geomanist"/>
                <a:ea typeface="DejaVu Sans"/>
              </a:rPr>
              <a:t>Présentation du matériel</a:t>
            </a:r>
            <a:endParaRPr lang="fr-FR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FFC000"/>
                </a:solidFill>
                <a:latin typeface="Geomanist"/>
                <a:ea typeface="DejaVu Sans"/>
              </a:rPr>
              <a:t>──────────────</a:t>
            </a:r>
            <a:endParaRPr lang="fr-FR" sz="1600" b="0" strike="noStrike" spc="-1" dirty="0">
              <a:latin typeface="Arial"/>
            </a:endParaRPr>
          </a:p>
        </p:txBody>
      </p:sp>
      <p:graphicFrame>
        <p:nvGraphicFramePr>
          <p:cNvPr id="98" name="Table 3"/>
          <p:cNvGraphicFramePr/>
          <p:nvPr/>
        </p:nvGraphicFramePr>
        <p:xfrm>
          <a:off x="142920" y="1392930"/>
          <a:ext cx="8857800" cy="1285740"/>
        </p:xfrm>
        <a:graphic>
          <a:graphicData uri="http://schemas.openxmlformats.org/drawingml/2006/table">
            <a:tbl>
              <a:tblPr/>
              <a:tblGrid>
                <a:gridCol w="128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1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7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1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0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25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367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28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400" b="0" strike="noStrike" spc="-1" dirty="0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fr-FR" sz="1400" b="0" strike="noStrike" spc="-1" dirty="0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Capteurs</a:t>
                      </a:r>
                      <a:endParaRPr lang="fr-FR" sz="1400" b="0" strike="noStrike" spc="-1" dirty="0">
                        <a:latin typeface="Arial"/>
                      </a:endParaRPr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Table 4"/>
          <p:cNvGraphicFramePr/>
          <p:nvPr>
            <p:extLst>
              <p:ext uri="{D42A27DB-BD31-4B8C-83A1-F6EECF244321}">
                <p14:modId xmlns:p14="http://schemas.microsoft.com/office/powerpoint/2010/main" xmlns="" val="2232190864"/>
              </p:ext>
            </p:extLst>
          </p:nvPr>
        </p:nvGraphicFramePr>
        <p:xfrm>
          <a:off x="142920" y="2732400"/>
          <a:ext cx="5786280" cy="1071360"/>
        </p:xfrm>
        <a:graphic>
          <a:graphicData uri="http://schemas.openxmlformats.org/drawingml/2006/table">
            <a:tbl>
              <a:tblPr/>
              <a:tblGrid>
                <a:gridCol w="1928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33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71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400" b="0" strike="noStrike" spc="-1" dirty="0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Actionneurs</a:t>
                      </a:r>
                      <a:endParaRPr lang="fr-FR" sz="1400" b="0" strike="noStrike" spc="-1" dirty="0">
                        <a:latin typeface="Arial"/>
                      </a:endParaRPr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0" name="Table 5"/>
          <p:cNvGraphicFramePr/>
          <p:nvPr/>
        </p:nvGraphicFramePr>
        <p:xfrm>
          <a:off x="142920" y="3857760"/>
          <a:ext cx="8929440" cy="1125090"/>
        </p:xfrm>
        <a:graphic>
          <a:graphicData uri="http://schemas.openxmlformats.org/drawingml/2006/table">
            <a:tbl>
              <a:tblPr/>
              <a:tblGrid>
                <a:gridCol w="16725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7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24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2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77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73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125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Informatique et interfaces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T="34290" marB="3429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1" name="Image 9"/>
          <p:cNvPicPr/>
          <p:nvPr/>
        </p:nvPicPr>
        <p:blipFill>
          <a:blip r:embed="rId2" cstate="print"/>
          <a:stretch/>
        </p:blipFill>
        <p:spPr>
          <a:xfrm>
            <a:off x="1500120" y="1661040"/>
            <a:ext cx="1213560" cy="642330"/>
          </a:xfrm>
          <a:prstGeom prst="rect">
            <a:avLst/>
          </a:prstGeom>
          <a:ln w="9360">
            <a:noFill/>
          </a:ln>
        </p:spPr>
      </p:pic>
      <p:pic>
        <p:nvPicPr>
          <p:cNvPr id="102" name="Image 10" descr="http://www.conrad.fr/medias/global/ce/6000_6999/6900/6920/6921/155374_BB_02_FB.EPS_1000.jpg"/>
          <p:cNvPicPr/>
          <p:nvPr/>
        </p:nvPicPr>
        <p:blipFill>
          <a:blip r:embed="rId3" cstate="print"/>
          <a:srcRect t="16174" b="16807"/>
          <a:stretch/>
        </p:blipFill>
        <p:spPr>
          <a:xfrm>
            <a:off x="2857320" y="1661040"/>
            <a:ext cx="1142280" cy="599400"/>
          </a:xfrm>
          <a:prstGeom prst="rect">
            <a:avLst/>
          </a:prstGeom>
          <a:ln w="9360">
            <a:noFill/>
          </a:ln>
        </p:spPr>
      </p:pic>
      <p:pic>
        <p:nvPicPr>
          <p:cNvPr id="103" name="Image 11"/>
          <p:cNvPicPr/>
          <p:nvPr/>
        </p:nvPicPr>
        <p:blipFill>
          <a:blip r:embed="rId4" cstate="print"/>
          <a:stretch/>
        </p:blipFill>
        <p:spPr>
          <a:xfrm rot="16200000">
            <a:off x="4060080" y="1637280"/>
            <a:ext cx="995760" cy="829440"/>
          </a:xfrm>
          <a:prstGeom prst="rect">
            <a:avLst/>
          </a:prstGeom>
          <a:ln w="9360">
            <a:noFill/>
          </a:ln>
        </p:spPr>
      </p:pic>
      <p:pic>
        <p:nvPicPr>
          <p:cNvPr id="104" name="Image 13" descr="téléchargement.jpg"/>
          <p:cNvPicPr/>
          <p:nvPr/>
        </p:nvPicPr>
        <p:blipFill>
          <a:blip r:embed="rId5" cstate="print"/>
          <a:stretch/>
        </p:blipFill>
        <p:spPr>
          <a:xfrm>
            <a:off x="5072040" y="1661040"/>
            <a:ext cx="970920" cy="728190"/>
          </a:xfrm>
          <a:prstGeom prst="rect">
            <a:avLst/>
          </a:prstGeom>
          <a:ln>
            <a:noFill/>
          </a:ln>
        </p:spPr>
      </p:pic>
      <p:pic>
        <p:nvPicPr>
          <p:cNvPr id="105" name="Image 14"/>
          <p:cNvPicPr/>
          <p:nvPr/>
        </p:nvPicPr>
        <p:blipFill>
          <a:blip r:embed="rId6" cstate="print"/>
          <a:stretch/>
        </p:blipFill>
        <p:spPr>
          <a:xfrm rot="5400000">
            <a:off x="5985326" y="1587052"/>
            <a:ext cx="1180980" cy="864360"/>
          </a:xfrm>
          <a:prstGeom prst="rect">
            <a:avLst/>
          </a:prstGeom>
          <a:ln w="9360">
            <a:noFill/>
          </a:ln>
        </p:spPr>
      </p:pic>
      <p:pic>
        <p:nvPicPr>
          <p:cNvPr id="106" name="Image 15"/>
          <p:cNvPicPr/>
          <p:nvPr/>
        </p:nvPicPr>
        <p:blipFill>
          <a:blip r:embed="rId7" cstate="print"/>
          <a:stretch/>
        </p:blipFill>
        <p:spPr>
          <a:xfrm>
            <a:off x="7143840" y="1661040"/>
            <a:ext cx="856440" cy="777870"/>
          </a:xfrm>
          <a:prstGeom prst="rect">
            <a:avLst/>
          </a:prstGeom>
          <a:ln w="9360">
            <a:noFill/>
          </a:ln>
        </p:spPr>
      </p:pic>
      <p:pic>
        <p:nvPicPr>
          <p:cNvPr id="107" name="Image 16" descr="mediaimg.png"/>
          <p:cNvPicPr/>
          <p:nvPr/>
        </p:nvPicPr>
        <p:blipFill>
          <a:blip r:embed="rId8" cstate="print"/>
          <a:stretch/>
        </p:blipFill>
        <p:spPr>
          <a:xfrm>
            <a:off x="7429680" y="1553850"/>
            <a:ext cx="2285280" cy="868860"/>
          </a:xfrm>
          <a:prstGeom prst="rect">
            <a:avLst/>
          </a:prstGeom>
          <a:ln>
            <a:noFill/>
          </a:ln>
        </p:spPr>
      </p:pic>
      <p:pic>
        <p:nvPicPr>
          <p:cNvPr id="108" name="Image 17" descr="Pompe.jpg"/>
          <p:cNvPicPr/>
          <p:nvPr/>
        </p:nvPicPr>
        <p:blipFill>
          <a:blip r:embed="rId9" cstate="print"/>
          <a:srcRect l="29049" r="26867"/>
          <a:stretch/>
        </p:blipFill>
        <p:spPr>
          <a:xfrm>
            <a:off x="2643120" y="2786130"/>
            <a:ext cx="928080" cy="963900"/>
          </a:xfrm>
          <a:prstGeom prst="rect">
            <a:avLst/>
          </a:prstGeom>
          <a:ln>
            <a:noFill/>
          </a:ln>
        </p:spPr>
      </p:pic>
      <p:pic>
        <p:nvPicPr>
          <p:cNvPr id="109" name="Image 18"/>
          <p:cNvPicPr/>
          <p:nvPr/>
        </p:nvPicPr>
        <p:blipFill>
          <a:blip r:embed="rId10" cstate="print"/>
          <a:srcRect l="35624" t="8657" r="28792" b="25540"/>
          <a:stretch/>
        </p:blipFill>
        <p:spPr>
          <a:xfrm>
            <a:off x="4214880" y="2786130"/>
            <a:ext cx="1213560" cy="910170"/>
          </a:xfrm>
          <a:prstGeom prst="rect">
            <a:avLst/>
          </a:prstGeom>
          <a:ln w="9360">
            <a:noFill/>
          </a:ln>
        </p:spPr>
      </p:pic>
      <p:pic>
        <p:nvPicPr>
          <p:cNvPr id="110" name="Image 19" descr="index.jpg"/>
          <p:cNvPicPr/>
          <p:nvPr/>
        </p:nvPicPr>
        <p:blipFill>
          <a:blip r:embed="rId11" cstate="print"/>
          <a:stretch/>
        </p:blipFill>
        <p:spPr>
          <a:xfrm>
            <a:off x="3214800" y="3964680"/>
            <a:ext cx="1428120" cy="897480"/>
          </a:xfrm>
          <a:prstGeom prst="rect">
            <a:avLst/>
          </a:prstGeom>
          <a:ln>
            <a:noFill/>
          </a:ln>
        </p:spPr>
      </p:pic>
      <p:pic>
        <p:nvPicPr>
          <p:cNvPr id="111" name="big" descr="Carte Arduino MEGA 2560"/>
          <p:cNvPicPr/>
          <p:nvPr/>
        </p:nvPicPr>
        <p:blipFill>
          <a:blip r:embed="rId12" cstate="print"/>
          <a:srcRect t="22371" b="20697"/>
          <a:stretch/>
        </p:blipFill>
        <p:spPr>
          <a:xfrm>
            <a:off x="4786200" y="3964680"/>
            <a:ext cx="1571040" cy="856710"/>
          </a:xfrm>
          <a:prstGeom prst="rect">
            <a:avLst/>
          </a:prstGeom>
          <a:ln w="9360">
            <a:noFill/>
          </a:ln>
        </p:spPr>
      </p:pic>
      <p:pic>
        <p:nvPicPr>
          <p:cNvPr id="112" name="Image 21"/>
          <p:cNvPicPr/>
          <p:nvPr/>
        </p:nvPicPr>
        <p:blipFill>
          <a:blip r:embed="rId13" cstate="print"/>
          <a:srcRect l="15940" t="7291" r="17793" b="12501"/>
          <a:stretch/>
        </p:blipFill>
        <p:spPr>
          <a:xfrm>
            <a:off x="1857240" y="3964680"/>
            <a:ext cx="1213560" cy="856710"/>
          </a:xfrm>
          <a:prstGeom prst="rect">
            <a:avLst/>
          </a:prstGeom>
          <a:ln w="9360">
            <a:noFill/>
          </a:ln>
        </p:spPr>
      </p:pic>
      <p:pic>
        <p:nvPicPr>
          <p:cNvPr id="113" name="Image 22"/>
          <p:cNvPicPr/>
          <p:nvPr/>
        </p:nvPicPr>
        <p:blipFill>
          <a:blip r:embed="rId14" cstate="print"/>
          <a:srcRect t="15780" b="18941"/>
          <a:stretch/>
        </p:blipFill>
        <p:spPr>
          <a:xfrm>
            <a:off x="6500880" y="4071870"/>
            <a:ext cx="1356480" cy="588870"/>
          </a:xfrm>
          <a:prstGeom prst="rect">
            <a:avLst/>
          </a:prstGeom>
          <a:ln w="9360">
            <a:noFill/>
          </a:ln>
        </p:spPr>
      </p:pic>
      <p:pic>
        <p:nvPicPr>
          <p:cNvPr id="114" name="thumb_1110" descr="https://boutique.semageek.com/419-1110-medium_default/matrice-de-32x16-led-rgb.jpg"/>
          <p:cNvPicPr/>
          <p:nvPr/>
        </p:nvPicPr>
        <p:blipFill>
          <a:blip r:embed="rId15" cstate="print"/>
          <a:srcRect t="12191" b="15864"/>
          <a:stretch/>
        </p:blipFill>
        <p:spPr>
          <a:xfrm>
            <a:off x="7858080" y="4018410"/>
            <a:ext cx="1142280" cy="6960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</TotalTime>
  <Words>365</Words>
  <Application>Microsoft Office PowerPoint</Application>
  <PresentationFormat>Affichage à l'écran (16:9)</PresentationFormat>
  <Paragraphs>120</Paragraphs>
  <Slides>22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/>
  <dc:creator>S1SNIR</dc:creator>
  <dc:description/>
  <cp:lastModifiedBy>S1SNIR</cp:lastModifiedBy>
  <cp:revision>228</cp:revision>
  <dcterms:created xsi:type="dcterms:W3CDTF">2021-03-02T11:24:43Z</dcterms:created>
  <dcterms:modified xsi:type="dcterms:W3CDTF">2021-06-16T09:32:47Z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